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63E0E9D6-3114-4495-9174-2FC2F2964D19}" type="datetime">
              <a:rPr b="0" lang="en-IN" sz="1200" spc="-1" strike="noStrike">
                <a:solidFill>
                  <a:srgbClr val="8b8b8b"/>
                </a:solidFill>
                <a:latin typeface="Calibri"/>
              </a:rPr>
              <a:t>25/05/20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103D6AC-EE9B-4DFA-9D6C-8D3355E0B1A0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1C8C2E82-1B01-43F7-BB4B-5838BC08E929}" type="datetime">
              <a:rPr b="0" lang="en-IN" sz="1200" spc="-1" strike="noStrike">
                <a:solidFill>
                  <a:srgbClr val="8b8b8b"/>
                </a:solidFill>
                <a:latin typeface="Calibri"/>
              </a:rPr>
              <a:t>25/05/20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31CAC9A-2562-4FC5-96B6-FB0133C5926C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arxiv.org/pdf/1406.4729.pdf" TargetMode="External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github.com/bahl24/SpatialPyramidPooling_Keras" TargetMode="External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766440" y="378720"/>
            <a:ext cx="10058040" cy="316764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4000" spc="-1" strike="noStrike">
                <a:solidFill>
                  <a:srgbClr val="ffffff"/>
                </a:solidFill>
                <a:latin typeface="Calibri"/>
              </a:rPr>
              <a:t>Spatial Pyramid Pooling in Deep Convolutional</a:t>
            </a:r>
            <a:endParaRPr b="0" lang="en-IN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4000" spc="-1" strike="noStrike">
                <a:solidFill>
                  <a:srgbClr val="ffffff"/>
                </a:solidFill>
                <a:latin typeface="Calibri"/>
              </a:rPr>
              <a:t>            </a:t>
            </a:r>
            <a:r>
              <a:rPr b="0" lang="en-IN" sz="4000" spc="-1" strike="noStrike">
                <a:solidFill>
                  <a:srgbClr val="ffffff"/>
                </a:solidFill>
                <a:latin typeface="Calibri"/>
              </a:rPr>
              <a:t>Networks for Visual Recognition</a:t>
            </a:r>
            <a:endParaRPr b="0" lang="en-IN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0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https://arxiv.org/pdf/1406.4729.pdf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360360" y="6410160"/>
            <a:ext cx="674208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3"/>
          <p:cNvSpPr/>
          <p:nvPr/>
        </p:nvSpPr>
        <p:spPr>
          <a:xfrm>
            <a:off x="254160" y="4775400"/>
            <a:ext cx="1108332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Abhishek Gupta               2016B3A70576P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Nitish Bahl                       2016B2A30808P 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Rohan Dudeja                  2016B4A30516P</a:t>
            </a:r>
            <a:endParaRPr b="0" lang="en-IN" sz="3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1653480" y="184680"/>
            <a:ext cx="6834600" cy="9234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800" spc="-1" strike="noStrike">
                <a:solidFill>
                  <a:srgbClr val="ffffff"/>
                </a:solidFill>
                <a:latin typeface="Calibri"/>
              </a:rPr>
              <a:t>Model conceptualization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1653480" y="1717920"/>
            <a:ext cx="1013184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3"/>
          <p:cNvSpPr/>
          <p:nvPr/>
        </p:nvSpPr>
        <p:spPr>
          <a:xfrm>
            <a:off x="175320" y="2479680"/>
            <a:ext cx="14036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4"/>
          <p:cNvSpPr/>
          <p:nvPr/>
        </p:nvSpPr>
        <p:spPr>
          <a:xfrm>
            <a:off x="415800" y="5709600"/>
            <a:ext cx="8617320" cy="4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5"/>
          <p:cNvSpPr/>
          <p:nvPr/>
        </p:nvSpPr>
        <p:spPr>
          <a:xfrm>
            <a:off x="10861920" y="0"/>
            <a:ext cx="1329840" cy="685764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O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B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J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D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I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O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N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52" name="CustomShape 6"/>
          <p:cNvSpPr/>
          <p:nvPr/>
        </p:nvSpPr>
        <p:spPr>
          <a:xfrm>
            <a:off x="175320" y="1554480"/>
            <a:ext cx="982728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This paper was major breakthrough in field of object detection.</a:t>
            </a:r>
            <a:endParaRPr b="0" lang="en-IN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It is a huge improvement in terms of time as well as in accuracy over its predecessor RCNN.</a:t>
            </a:r>
            <a:endParaRPr b="0" lang="en-IN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R-CNN first extracts about 2,000 candidate windows from each image via selective search. Then the image region in each window is warped to a fixed size (227x227).</a:t>
            </a:r>
            <a:endParaRPr b="0" lang="en-IN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Major bottle neck was that each of 2000 region proposals used to pass through CNN which consumes a lot of time.</a:t>
            </a:r>
            <a:endParaRPr b="0" lang="en-IN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But they restructured it and obtained features only once by passing through CNN and then applied SPP-net on each region proposals to obtain fixed length representation.</a:t>
            </a:r>
            <a:endParaRPr b="0" lang="en-IN" sz="2400" spc="-1" strike="noStrike"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1653480" y="184680"/>
            <a:ext cx="6834600" cy="76608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ffff"/>
                </a:solidFill>
                <a:latin typeface="Calibri"/>
              </a:rPr>
              <a:t>R-CNN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653480" y="1717920"/>
            <a:ext cx="1013184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3"/>
          <p:cNvSpPr/>
          <p:nvPr/>
        </p:nvSpPr>
        <p:spPr>
          <a:xfrm>
            <a:off x="175320" y="2479680"/>
            <a:ext cx="14036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4"/>
          <p:cNvSpPr/>
          <p:nvPr/>
        </p:nvSpPr>
        <p:spPr>
          <a:xfrm>
            <a:off x="415800" y="5709600"/>
            <a:ext cx="8617320" cy="4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5"/>
          <p:cNvSpPr/>
          <p:nvPr/>
        </p:nvSpPr>
        <p:spPr>
          <a:xfrm>
            <a:off x="10861920" y="0"/>
            <a:ext cx="1329840" cy="685764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O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B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J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D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I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O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N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58" name="Picture 5" descr=""/>
          <p:cNvPicPr/>
          <p:nvPr/>
        </p:nvPicPr>
        <p:blipFill>
          <a:blip r:embed="rId1"/>
          <a:stretch/>
        </p:blipFill>
        <p:spPr>
          <a:xfrm>
            <a:off x="609480" y="1348560"/>
            <a:ext cx="9587160" cy="508896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1653480" y="184680"/>
            <a:ext cx="6834600" cy="75096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800" spc="-1" strike="noStrike">
                <a:solidFill>
                  <a:srgbClr val="ffffff"/>
                </a:solidFill>
                <a:latin typeface="Calibri"/>
              </a:rPr>
              <a:t>Spp-net Model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1653480" y="1717920"/>
            <a:ext cx="1013184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3"/>
          <p:cNvSpPr/>
          <p:nvPr/>
        </p:nvSpPr>
        <p:spPr>
          <a:xfrm>
            <a:off x="175320" y="2479680"/>
            <a:ext cx="14036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4"/>
          <p:cNvSpPr/>
          <p:nvPr/>
        </p:nvSpPr>
        <p:spPr>
          <a:xfrm>
            <a:off x="415800" y="5709600"/>
            <a:ext cx="8617320" cy="4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5"/>
          <p:cNvSpPr/>
          <p:nvPr/>
        </p:nvSpPr>
        <p:spPr>
          <a:xfrm>
            <a:off x="10861920" y="0"/>
            <a:ext cx="1329840" cy="685764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O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B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J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D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I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O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N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64" name="Picture 3" descr=""/>
          <p:cNvPicPr/>
          <p:nvPr/>
        </p:nvPicPr>
        <p:blipFill>
          <a:blip r:embed="rId1"/>
          <a:stretch/>
        </p:blipFill>
        <p:spPr>
          <a:xfrm>
            <a:off x="272880" y="1717920"/>
            <a:ext cx="10058040" cy="4938840"/>
          </a:xfrm>
          <a:prstGeom prst="rect">
            <a:avLst/>
          </a:prstGeom>
          <a:ln>
            <a:noFill/>
          </a:ln>
        </p:spPr>
      </p:pic>
      <p:sp>
        <p:nvSpPr>
          <p:cNvPr id="165" name="CustomShape 6"/>
          <p:cNvSpPr/>
          <p:nvPr/>
        </p:nvSpPr>
        <p:spPr>
          <a:xfrm>
            <a:off x="6091560" y="2530080"/>
            <a:ext cx="627840" cy="383796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</a:rPr>
              <a:t>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</a:rPr>
              <a:t>P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</a:rPr>
              <a:t>P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</a:rPr>
              <a:t>-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</a:rPr>
              <a:t>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66" name="CustomShape 7"/>
          <p:cNvSpPr/>
          <p:nvPr/>
        </p:nvSpPr>
        <p:spPr>
          <a:xfrm>
            <a:off x="683640" y="6077520"/>
            <a:ext cx="5079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7" name="CustomShape 8"/>
          <p:cNvSpPr/>
          <p:nvPr/>
        </p:nvSpPr>
        <p:spPr>
          <a:xfrm>
            <a:off x="6973560" y="6171120"/>
            <a:ext cx="3103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8" name="CustomShape 9"/>
          <p:cNvSpPr/>
          <p:nvPr/>
        </p:nvSpPr>
        <p:spPr>
          <a:xfrm>
            <a:off x="8404920" y="3662640"/>
            <a:ext cx="1791360" cy="91404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</a:rPr>
              <a:t>Softmax Scores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69" name="CustomShape 10"/>
          <p:cNvSpPr/>
          <p:nvPr/>
        </p:nvSpPr>
        <p:spPr>
          <a:xfrm>
            <a:off x="6913800" y="2342160"/>
            <a:ext cx="3223080" cy="9140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Stage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70" name="CustomShape 11"/>
          <p:cNvSpPr/>
          <p:nvPr/>
        </p:nvSpPr>
        <p:spPr>
          <a:xfrm>
            <a:off x="1247040" y="6077520"/>
            <a:ext cx="3786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                            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Stage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71" name="CustomShape 12"/>
          <p:cNvSpPr/>
          <p:nvPr/>
        </p:nvSpPr>
        <p:spPr>
          <a:xfrm>
            <a:off x="7629120" y="6171120"/>
            <a:ext cx="2096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           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Stage 3</a:t>
            </a:r>
            <a:endParaRPr b="0" lang="en-IN" sz="1800" spc="-1" strike="noStrike"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1653480" y="184680"/>
            <a:ext cx="6834600" cy="104688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800" spc="-1" strike="noStrike">
                <a:solidFill>
                  <a:srgbClr val="ffffff"/>
                </a:solidFill>
                <a:latin typeface="Calibri"/>
              </a:rPr>
              <a:t>Implementation Details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1653480" y="1717920"/>
            <a:ext cx="1013184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3"/>
          <p:cNvSpPr/>
          <p:nvPr/>
        </p:nvSpPr>
        <p:spPr>
          <a:xfrm>
            <a:off x="175320" y="2479680"/>
            <a:ext cx="14036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4"/>
          <p:cNvSpPr/>
          <p:nvPr/>
        </p:nvSpPr>
        <p:spPr>
          <a:xfrm>
            <a:off x="415800" y="5709600"/>
            <a:ext cx="8617320" cy="4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5"/>
          <p:cNvSpPr/>
          <p:nvPr/>
        </p:nvSpPr>
        <p:spPr>
          <a:xfrm>
            <a:off x="10861920" y="0"/>
            <a:ext cx="1329840" cy="685764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O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B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J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D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I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O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N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77" name="Picture 5" descr=""/>
          <p:cNvPicPr/>
          <p:nvPr/>
        </p:nvPicPr>
        <p:blipFill>
          <a:blip r:embed="rId1"/>
          <a:stretch/>
        </p:blipFill>
        <p:spPr>
          <a:xfrm>
            <a:off x="6719400" y="1651320"/>
            <a:ext cx="3667320" cy="226440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517320" y="1598040"/>
            <a:ext cx="5735520" cy="31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We used Cv2 selective search algorithm for region proposals.</a:t>
            </a:r>
            <a:endParaRPr b="0" lang="en-IN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IOU was used to find expected class for each region proposals and No. of classes increased from 20 to 21 (1 extra for background).</a:t>
            </a:r>
            <a:endParaRPr b="0" lang="en-IN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Performed sub-sampling to map coordinates of regional proposals(of scale 224x224) on feature map of (13x13 scale)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179" name="Picture 10" descr=""/>
          <p:cNvPicPr/>
          <p:nvPr/>
        </p:nvPicPr>
        <p:blipFill>
          <a:blip r:embed="rId2"/>
          <a:stretch/>
        </p:blipFill>
        <p:spPr>
          <a:xfrm>
            <a:off x="1062360" y="4568400"/>
            <a:ext cx="8885160" cy="213156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334800" y="1231920"/>
            <a:ext cx="4560120" cy="517032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81" name="CustomShape 2"/>
          <p:cNvSpPr/>
          <p:nvPr/>
        </p:nvSpPr>
        <p:spPr>
          <a:xfrm>
            <a:off x="1653480" y="184680"/>
            <a:ext cx="6834600" cy="76716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800" spc="-1" strike="noStrike">
                <a:solidFill>
                  <a:srgbClr val="ffffff"/>
                </a:solidFill>
                <a:latin typeface="Calibri"/>
              </a:rPr>
              <a:t>Implementation Details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1653480" y="1717920"/>
            <a:ext cx="1013184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4"/>
          <p:cNvSpPr/>
          <p:nvPr/>
        </p:nvSpPr>
        <p:spPr>
          <a:xfrm>
            <a:off x="175320" y="2479680"/>
            <a:ext cx="14036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5"/>
          <p:cNvSpPr/>
          <p:nvPr/>
        </p:nvSpPr>
        <p:spPr>
          <a:xfrm>
            <a:off x="415800" y="5709600"/>
            <a:ext cx="8617320" cy="4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6"/>
          <p:cNvSpPr/>
          <p:nvPr/>
        </p:nvSpPr>
        <p:spPr>
          <a:xfrm>
            <a:off x="10861920" y="0"/>
            <a:ext cx="1329840" cy="685764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O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B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J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D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I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O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N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86" name="CustomShape 7"/>
          <p:cNvSpPr/>
          <p:nvPr/>
        </p:nvSpPr>
        <p:spPr>
          <a:xfrm>
            <a:off x="466560" y="1367280"/>
            <a:ext cx="4299120" cy="594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alibri"/>
              </a:rPr>
              <a:t>Problems faced:</a:t>
            </a:r>
            <a:endParaRPr b="0" lang="en-IN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ffffff"/>
              </a:buClr>
              <a:buFont typeface="StarSymbol"/>
              <a:buAutoNum type="arabicPeriod"/>
            </a:pPr>
            <a:r>
              <a:rPr b="0" lang="en-IN" sz="2400" spc="-1" strike="noStrike">
                <a:solidFill>
                  <a:srgbClr val="ffffff"/>
                </a:solidFill>
                <a:latin typeface="Calibri"/>
              </a:rPr>
              <a:t>A lot of region proposals after sub-sampling have size of order 1x3,2x3 etc. which made applying even lower order pooling (2x2) irrelevant.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alibri"/>
              </a:rPr>
              <a:t>2. A lot of negative samples (‘Background’)  got introduced which made the data highly skewed toward background.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87" name="CustomShape 8"/>
          <p:cNvSpPr/>
          <p:nvPr/>
        </p:nvSpPr>
        <p:spPr>
          <a:xfrm>
            <a:off x="5384880" y="1231920"/>
            <a:ext cx="5070240" cy="612252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Calibri"/>
              </a:rPr>
              <a:t>Solution: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Calibri"/>
              </a:rPr>
              <a:t>1. We made a trade-off between no. of proposals and levels of pooling.   We applied only 3 level pooling 1x1,2x2,4x4 and constrained the size of region proposals so that at least 4x4 pooling is applicable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Calibri"/>
              </a:rPr>
              <a:t>2. Initially we kept IOU threshold to detect object of 0.6 and if not 0.6 then it would be declared as Background. But afterward, we introduced a threshold  of  0.3 to detect as background and 0.6 to detect object and limited no. of background proposals to 30/image. </a:t>
            </a:r>
            <a:endParaRPr b="0" lang="en-IN" sz="2200" spc="-1" strike="noStrike"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653480" y="184680"/>
            <a:ext cx="6834600" cy="104688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800" spc="-1" strike="noStrike">
                <a:solidFill>
                  <a:srgbClr val="ffffff"/>
                </a:solidFill>
                <a:latin typeface="Calibri"/>
              </a:rPr>
              <a:t>Model Training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653480" y="1717920"/>
            <a:ext cx="1013184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3"/>
          <p:cNvSpPr/>
          <p:nvPr/>
        </p:nvSpPr>
        <p:spPr>
          <a:xfrm>
            <a:off x="415800" y="5709600"/>
            <a:ext cx="8617320" cy="4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4"/>
          <p:cNvSpPr/>
          <p:nvPr/>
        </p:nvSpPr>
        <p:spPr>
          <a:xfrm>
            <a:off x="10861920" y="0"/>
            <a:ext cx="1329840" cy="685764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O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B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J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D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I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O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N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207720" y="2430360"/>
            <a:ext cx="3287880" cy="350928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3" name="CustomShape 6"/>
          <p:cNvSpPr/>
          <p:nvPr/>
        </p:nvSpPr>
        <p:spPr>
          <a:xfrm>
            <a:off x="4059360" y="2514240"/>
            <a:ext cx="3162960" cy="350928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4" name="CustomShape 7"/>
          <p:cNvSpPr/>
          <p:nvPr/>
        </p:nvSpPr>
        <p:spPr>
          <a:xfrm>
            <a:off x="7689240" y="2514240"/>
            <a:ext cx="3093840" cy="350928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95" name="CustomShape 8"/>
          <p:cNvSpPr/>
          <p:nvPr/>
        </p:nvSpPr>
        <p:spPr>
          <a:xfrm>
            <a:off x="702000" y="2855160"/>
            <a:ext cx="2669040" cy="31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ffffff"/>
                </a:solidFill>
                <a:latin typeface="Calibri"/>
              </a:rPr>
              <a:t>1. Obtaining region proposals for each image using selective search algorithm.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ffffff"/>
                </a:solidFill>
                <a:latin typeface="Calibri"/>
              </a:rPr>
              <a:t>2. Passing region proposals through previously trained model to obtain feature maps.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96" name="CustomShape 9"/>
          <p:cNvSpPr/>
          <p:nvPr/>
        </p:nvSpPr>
        <p:spPr>
          <a:xfrm>
            <a:off x="4410360" y="3132000"/>
            <a:ext cx="2742840" cy="31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ffffff"/>
                </a:solidFill>
                <a:latin typeface="Calibri"/>
              </a:rPr>
              <a:t>1.Find sub-sampled feature maps corresponding to each region proposals and apply multi-level pooling.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ffffff"/>
                </a:solidFill>
                <a:latin typeface="Calibri"/>
              </a:rPr>
              <a:t>2. Train model to classify each region proposal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97" name="CustomShape 10"/>
          <p:cNvSpPr/>
          <p:nvPr/>
        </p:nvSpPr>
        <p:spPr>
          <a:xfrm>
            <a:off x="7961760" y="3132000"/>
            <a:ext cx="2742840" cy="283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ffffff"/>
                </a:solidFill>
                <a:latin typeface="Calibri"/>
              </a:rPr>
              <a:t>1. Apply Bounding Box regression to tighten bounding box for region proposals 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ffffff"/>
                </a:solidFill>
                <a:latin typeface="Calibri"/>
              </a:rPr>
              <a:t>2. Apply Non-Max suppression to remove multiple Bbox for an object</a:t>
            </a:r>
            <a:endParaRPr b="0" lang="en-IN" sz="2000" spc="-1" strike="noStrike"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791720" y="184680"/>
            <a:ext cx="6696000" cy="7387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800" spc="-1" strike="noStrike">
                <a:solidFill>
                  <a:srgbClr val="ffffff"/>
                </a:solidFill>
                <a:latin typeface="Calibri"/>
              </a:rPr>
              <a:t>BBox regression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1653480" y="1717920"/>
            <a:ext cx="1013184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3"/>
          <p:cNvSpPr/>
          <p:nvPr/>
        </p:nvSpPr>
        <p:spPr>
          <a:xfrm>
            <a:off x="175320" y="2479680"/>
            <a:ext cx="14036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4"/>
          <p:cNvSpPr/>
          <p:nvPr/>
        </p:nvSpPr>
        <p:spPr>
          <a:xfrm>
            <a:off x="415800" y="5709600"/>
            <a:ext cx="8617320" cy="4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5"/>
          <p:cNvSpPr/>
          <p:nvPr/>
        </p:nvSpPr>
        <p:spPr>
          <a:xfrm>
            <a:off x="10861920" y="0"/>
            <a:ext cx="1329840" cy="685764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O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B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J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D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I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O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N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03" name="Picture 3" descr=""/>
          <p:cNvPicPr/>
          <p:nvPr/>
        </p:nvPicPr>
        <p:blipFill>
          <a:blip r:embed="rId1"/>
          <a:stretch/>
        </p:blipFill>
        <p:spPr>
          <a:xfrm>
            <a:off x="3647880" y="1717920"/>
            <a:ext cx="7213680" cy="5044320"/>
          </a:xfrm>
          <a:prstGeom prst="rect">
            <a:avLst/>
          </a:prstGeom>
          <a:ln>
            <a:noFill/>
          </a:ln>
        </p:spPr>
      </p:pic>
      <p:sp>
        <p:nvSpPr>
          <p:cNvPr id="204" name="CustomShape 6"/>
          <p:cNvSpPr/>
          <p:nvPr/>
        </p:nvSpPr>
        <p:spPr>
          <a:xfrm>
            <a:off x="263160" y="1679040"/>
            <a:ext cx="3056760" cy="374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In stage 3, We trained Bbox regressor with inputs feature maps for output of change in coordinates.</a:t>
            </a:r>
            <a:endParaRPr b="0" lang="en-IN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Loss function used was L1 because L2 loss was huge and facing difficulty in convergence.</a:t>
            </a:r>
            <a:endParaRPr b="0" lang="en-IN" sz="2000" spc="-1" strike="noStrike"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1653480" y="184680"/>
            <a:ext cx="6834600" cy="104688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800" spc="-1" strike="noStrike">
                <a:solidFill>
                  <a:srgbClr val="ffffff"/>
                </a:solidFill>
                <a:latin typeface="Calibri"/>
              </a:rPr>
              <a:t>Results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1653480" y="1717920"/>
            <a:ext cx="1013184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3"/>
          <p:cNvSpPr/>
          <p:nvPr/>
        </p:nvSpPr>
        <p:spPr>
          <a:xfrm>
            <a:off x="415800" y="5709600"/>
            <a:ext cx="8617320" cy="4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4"/>
          <p:cNvSpPr/>
          <p:nvPr/>
        </p:nvSpPr>
        <p:spPr>
          <a:xfrm>
            <a:off x="10861920" y="0"/>
            <a:ext cx="1329840" cy="685764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O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B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J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D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I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O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N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09" name="Picture 7" descr=""/>
          <p:cNvPicPr/>
          <p:nvPr/>
        </p:nvPicPr>
        <p:blipFill>
          <a:blip r:embed="rId1"/>
          <a:stretch/>
        </p:blipFill>
        <p:spPr>
          <a:xfrm>
            <a:off x="415800" y="2754720"/>
            <a:ext cx="3315600" cy="3910680"/>
          </a:xfrm>
          <a:prstGeom prst="rect">
            <a:avLst/>
          </a:prstGeom>
          <a:ln>
            <a:noFill/>
          </a:ln>
        </p:spPr>
      </p:pic>
      <p:graphicFrame>
        <p:nvGraphicFramePr>
          <p:cNvPr id="210" name="Table 5"/>
          <p:cNvGraphicFramePr/>
          <p:nvPr/>
        </p:nvGraphicFramePr>
        <p:xfrm>
          <a:off x="295560" y="1498680"/>
          <a:ext cx="10457280" cy="921240"/>
        </p:xfrm>
        <a:graphic>
          <a:graphicData uri="http://schemas.openxmlformats.org/drawingml/2006/table">
            <a:tbl>
              <a:tblPr/>
              <a:tblGrid>
                <a:gridCol w="5228640"/>
                <a:gridCol w="5228640"/>
              </a:tblGrid>
              <a:tr h="357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Model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mAP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57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SPP ftcc(without NMS)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2.54%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57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SPP Bbox(with NMS)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10.37%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211" name="CustomShape 6"/>
          <p:cNvSpPr/>
          <p:nvPr/>
        </p:nvSpPr>
        <p:spPr>
          <a:xfrm>
            <a:off x="3702240" y="2790000"/>
            <a:ext cx="139716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Fig-1: Large number of false positives because of lack of NMS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12" name="Picture 5" descr=""/>
          <p:cNvPicPr/>
          <p:nvPr/>
        </p:nvPicPr>
        <p:blipFill>
          <a:blip r:embed="rId2"/>
          <a:stretch/>
        </p:blipFill>
        <p:spPr>
          <a:xfrm>
            <a:off x="5316840" y="2746080"/>
            <a:ext cx="3521160" cy="3829680"/>
          </a:xfrm>
          <a:prstGeom prst="rect">
            <a:avLst/>
          </a:prstGeom>
          <a:ln>
            <a:noFill/>
          </a:ln>
        </p:spPr>
      </p:pic>
      <p:sp>
        <p:nvSpPr>
          <p:cNvPr id="213" name="CustomShape 7"/>
          <p:cNvSpPr/>
          <p:nvPr/>
        </p:nvSpPr>
        <p:spPr>
          <a:xfrm>
            <a:off x="8976240" y="2790000"/>
            <a:ext cx="139716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Fig-2: False positives reduced after NMS</a:t>
            </a:r>
            <a:endParaRPr b="0" lang="en-IN" sz="1800" spc="-1" strike="noStrike"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653480" y="184680"/>
            <a:ext cx="6834600" cy="104688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800" spc="-1" strike="noStrike">
                <a:solidFill>
                  <a:srgbClr val="ffffff"/>
                </a:solidFill>
                <a:latin typeface="Calibri"/>
              </a:rPr>
              <a:t>Results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653480" y="1717920"/>
            <a:ext cx="1013184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3"/>
          <p:cNvSpPr/>
          <p:nvPr/>
        </p:nvSpPr>
        <p:spPr>
          <a:xfrm>
            <a:off x="175320" y="2479680"/>
            <a:ext cx="14036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4"/>
          <p:cNvSpPr/>
          <p:nvPr/>
        </p:nvSpPr>
        <p:spPr>
          <a:xfrm>
            <a:off x="415800" y="5709600"/>
            <a:ext cx="8617320" cy="4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5"/>
          <p:cNvSpPr/>
          <p:nvPr/>
        </p:nvSpPr>
        <p:spPr>
          <a:xfrm>
            <a:off x="10861920" y="0"/>
            <a:ext cx="1329840" cy="685764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O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B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J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D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I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O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N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19" name="Picture 3" descr=""/>
          <p:cNvPicPr/>
          <p:nvPr/>
        </p:nvPicPr>
        <p:blipFill>
          <a:blip r:embed="rId1"/>
          <a:stretch/>
        </p:blipFill>
        <p:spPr>
          <a:xfrm>
            <a:off x="304200" y="1360440"/>
            <a:ext cx="2956320" cy="2612160"/>
          </a:xfrm>
          <a:prstGeom prst="rect">
            <a:avLst/>
          </a:prstGeom>
          <a:ln>
            <a:noFill/>
          </a:ln>
        </p:spPr>
      </p:pic>
      <p:pic>
        <p:nvPicPr>
          <p:cNvPr id="220" name="Picture 5" descr=""/>
          <p:cNvPicPr/>
          <p:nvPr/>
        </p:nvPicPr>
        <p:blipFill>
          <a:blip r:embed="rId2"/>
          <a:stretch/>
        </p:blipFill>
        <p:spPr>
          <a:xfrm>
            <a:off x="5709600" y="1360440"/>
            <a:ext cx="2984760" cy="2612160"/>
          </a:xfrm>
          <a:prstGeom prst="rect">
            <a:avLst/>
          </a:prstGeom>
          <a:ln>
            <a:noFill/>
          </a:ln>
        </p:spPr>
      </p:pic>
      <p:sp>
        <p:nvSpPr>
          <p:cNvPr id="221" name="CustomShape 6"/>
          <p:cNvSpPr/>
          <p:nvPr/>
        </p:nvSpPr>
        <p:spPr>
          <a:xfrm>
            <a:off x="3379320" y="1463760"/>
            <a:ext cx="1109160" cy="20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Fig-1: All objects correctly classified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22" name="CustomShape 7"/>
          <p:cNvSpPr/>
          <p:nvPr/>
        </p:nvSpPr>
        <p:spPr>
          <a:xfrm>
            <a:off x="8901000" y="1379520"/>
            <a:ext cx="175464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Fig-2: No objects identified at all in the image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23" name="CustomShape 8"/>
          <p:cNvSpPr/>
          <p:nvPr/>
        </p:nvSpPr>
        <p:spPr>
          <a:xfrm>
            <a:off x="6719400" y="4970880"/>
            <a:ext cx="128916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Fig-3: Multiple BBox for one object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24" name="Picture 7" descr=""/>
          <p:cNvPicPr/>
          <p:nvPr/>
        </p:nvPicPr>
        <p:blipFill>
          <a:blip r:embed="rId3"/>
          <a:stretch/>
        </p:blipFill>
        <p:spPr>
          <a:xfrm>
            <a:off x="3379320" y="4364280"/>
            <a:ext cx="2984760" cy="234936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653480" y="184680"/>
            <a:ext cx="6834600" cy="104688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800" spc="-1" strike="noStrike">
                <a:solidFill>
                  <a:srgbClr val="ffffff"/>
                </a:solidFill>
                <a:latin typeface="Calibri"/>
              </a:rPr>
              <a:t>Limitations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489600" y="1487160"/>
            <a:ext cx="1109268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Objects of size less than 70x70 dimensions were ignored while training object detection model. </a:t>
            </a:r>
            <a:endParaRPr b="0" lang="en-IN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Size of images used for object detection was 224x224. Due to small size , region proposed for a particular image were around only 200 which is 10 times less than used in paper.</a:t>
            </a:r>
            <a:endParaRPr b="0" lang="en-IN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Number of images used for training object detection model is 10 times less as compared to original dataset because of computational limits of colab .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2244600" y="397080"/>
            <a:ext cx="7250040" cy="84024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800" spc="-1" strike="noStrike">
                <a:solidFill>
                  <a:srgbClr val="ffffff"/>
                </a:solidFill>
                <a:latin typeface="Calibri"/>
              </a:rPr>
              <a:t>Paper’s Gist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480240" y="2272320"/>
            <a:ext cx="11157120" cy="594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Project Repo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IN" sz="24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https://github.com/bahl24/SpatialPyramidPooling_Keras</a:t>
            </a:r>
            <a:endParaRPr b="0" lang="en-IN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The paper introduces a new pooling layer – “Spatial pyramidal Pooling” to eliminate the fixed size requirement of input to CNN.</a:t>
            </a:r>
            <a:endParaRPr b="0" lang="en-IN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It generates fixed length representation regardless of image size/scale.</a:t>
            </a:r>
            <a:endParaRPr b="0" lang="en-IN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The paper claims that SPP-net boosts the accuracy of a variety of CNN architectures despite their different designs .</a:t>
            </a:r>
            <a:endParaRPr b="0" lang="en-IN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Using SPP-net for object detection - The feature maps are computed from the entire image only once, and then pool features in arbitrary regions (sub-images) to generate fixed-length representations for training the detectors.</a:t>
            </a:r>
            <a:endParaRPr b="0" lang="en-IN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Their method is many fold time better than existing R-CNN for object detection.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382840" y="397080"/>
            <a:ext cx="6825240" cy="7200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800" spc="-1" strike="noStrike">
                <a:solidFill>
                  <a:srgbClr val="ffffff"/>
                </a:solidFill>
                <a:latin typeface="Calibri"/>
              </a:rPr>
              <a:t>Data 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397080" y="1801080"/>
            <a:ext cx="10778400" cy="374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We used PASCAL VOC dataset which consists of 5011 images in total with 120608 objects annotated.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Restructured the jumbled up columns in original data frame consisting  object coordinates information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Image data generator was used to 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     </a:t>
            </a: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obtain a train/val split of 0.8/0.2.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Class distribution is almost balanced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     </a:t>
            </a: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with a little skewness toward persons 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pic>
        <p:nvPicPr>
          <p:cNvPr id="89" name="Picture 3" descr=""/>
          <p:cNvPicPr/>
          <p:nvPr/>
        </p:nvPicPr>
        <p:blipFill>
          <a:blip r:embed="rId1"/>
          <a:stretch/>
        </p:blipFill>
        <p:spPr>
          <a:xfrm>
            <a:off x="4775040" y="3357720"/>
            <a:ext cx="7287120" cy="310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2447640" y="397080"/>
            <a:ext cx="6760800" cy="75708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800" spc="-1" strike="noStrike">
                <a:solidFill>
                  <a:srgbClr val="ffffff"/>
                </a:solidFill>
                <a:latin typeface="Calibri"/>
              </a:rPr>
              <a:t>Data Preprocessing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378720" y="1791720"/>
            <a:ext cx="101318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Resizing and Cropping maintaining same aspect ratio.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92" name="Picture 7" descr=""/>
          <p:cNvPicPr/>
          <p:nvPr/>
        </p:nvPicPr>
        <p:blipFill>
          <a:blip r:embed="rId1"/>
          <a:stretch/>
        </p:blipFill>
        <p:spPr>
          <a:xfrm>
            <a:off x="1815840" y="2479680"/>
            <a:ext cx="3115800" cy="3124800"/>
          </a:xfrm>
          <a:prstGeom prst="rect">
            <a:avLst/>
          </a:prstGeom>
          <a:ln>
            <a:noFill/>
          </a:ln>
        </p:spPr>
      </p:pic>
      <p:pic>
        <p:nvPicPr>
          <p:cNvPr id="93" name="Picture 8" descr=""/>
          <p:cNvPicPr/>
          <p:nvPr/>
        </p:nvPicPr>
        <p:blipFill>
          <a:blip r:embed="rId2"/>
          <a:stretch/>
        </p:blipFill>
        <p:spPr>
          <a:xfrm>
            <a:off x="7884360" y="2460960"/>
            <a:ext cx="3134160" cy="3143160"/>
          </a:xfrm>
          <a:prstGeom prst="rect">
            <a:avLst/>
          </a:prstGeom>
          <a:ln>
            <a:noFill/>
          </a:ln>
        </p:spPr>
      </p:pic>
      <p:sp>
        <p:nvSpPr>
          <p:cNvPr id="94" name="CustomShape 3"/>
          <p:cNvSpPr/>
          <p:nvPr/>
        </p:nvSpPr>
        <p:spPr>
          <a:xfrm>
            <a:off x="175320" y="2479680"/>
            <a:ext cx="140364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Fig 1: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Resizing directly to 224x224 from 333x500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5587920" y="2479680"/>
            <a:ext cx="2050200" cy="25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Fig 2: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Resized to min(w,h) = 256 and other dimension acc. to aspect ratio.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Then cropping middle 224x224 portion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6" name="CustomShape 5"/>
          <p:cNvSpPr/>
          <p:nvPr/>
        </p:nvSpPr>
        <p:spPr>
          <a:xfrm>
            <a:off x="415800" y="5709600"/>
            <a:ext cx="86173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Data augmentation :</a:t>
            </a:r>
            <a:endParaRPr b="0" lang="en-IN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Horizontal flipping </a:t>
            </a:r>
            <a:endParaRPr b="0" lang="en-IN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Zoom range from 0.8 to 1.2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2789280" y="249480"/>
            <a:ext cx="6779160" cy="65844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800" spc="-1" strike="noStrike">
                <a:solidFill>
                  <a:srgbClr val="ffffff"/>
                </a:solidFill>
                <a:latin typeface="Calibri"/>
              </a:rPr>
              <a:t>Model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1745640" y="1302480"/>
            <a:ext cx="10131840" cy="606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840">
              <a:lnSpc>
                <a:spcPct val="100000"/>
              </a:lnSpc>
              <a:buClr>
                <a:srgbClr val="40404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404040"/>
                </a:solidFill>
                <a:latin typeface="Calibri"/>
              </a:rPr>
              <a:t>Alex Net is used as base model and SPP-net layer is added on top of that model.</a:t>
            </a:r>
            <a:endParaRPr b="0" lang="en-IN" sz="2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40404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404040"/>
                </a:solidFill>
                <a:latin typeface="Calibri"/>
              </a:rPr>
              <a:t>Multi-level (4 levels) pyramidal pooling layer was added after final convolution layers.</a:t>
            </a:r>
            <a:endParaRPr b="0" lang="en-IN" sz="2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40404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404040"/>
                </a:solidFill>
                <a:latin typeface="Calibri"/>
              </a:rPr>
              <a:t>Dropout layer were added with prob = 0.2 for fully connected layers which are not a part of vanilla- Alex Net.</a:t>
            </a:r>
            <a:endParaRPr b="0" lang="en-IN" sz="2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7030a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7030a0"/>
                </a:solidFill>
                <a:latin typeface="Calibri"/>
              </a:rPr>
              <a:t>Further changes that were not suggested in paper: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7030a0"/>
                </a:solidFill>
                <a:latin typeface="Calibri"/>
              </a:rPr>
              <a:t>	</a:t>
            </a:r>
            <a:r>
              <a:rPr b="0" lang="en-IN" sz="2800" spc="-1" strike="noStrike">
                <a:solidFill>
                  <a:srgbClr val="7030a0"/>
                </a:solidFill>
                <a:latin typeface="Calibri"/>
              </a:rPr>
              <a:t>1. Batch Normalization was added to make network   in- </a:t>
            </a:r>
            <a:r>
              <a:rPr b="0" lang="en-IN" sz="2800" spc="-1" strike="noStrike">
                <a:solidFill>
                  <a:srgbClr val="7030a0"/>
                </a:solidFill>
                <a:latin typeface="Calibri"/>
              </a:rPr>
              <a:t>	</a:t>
            </a:r>
            <a:r>
              <a:rPr b="0" lang="en-IN" sz="2800" spc="-1" strike="noStrike">
                <a:solidFill>
                  <a:srgbClr val="7030a0"/>
                </a:solidFill>
                <a:latin typeface="Calibri"/>
              </a:rPr>
              <a:t>sensitive of random weight initialization 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7030a0"/>
                </a:solidFill>
                <a:latin typeface="Calibri"/>
              </a:rPr>
              <a:t>	</a:t>
            </a:r>
            <a:r>
              <a:rPr b="0" lang="en-IN" sz="2800" spc="-1" strike="noStrike">
                <a:solidFill>
                  <a:srgbClr val="7030a0"/>
                </a:solidFill>
                <a:latin typeface="Calibri"/>
              </a:rPr>
              <a:t>2. Sigmoid Activation function was used instead of standard </a:t>
            </a:r>
            <a:r>
              <a:rPr b="0" lang="en-IN" sz="2800" spc="-1" strike="noStrike">
                <a:solidFill>
                  <a:srgbClr val="7030a0"/>
                </a:solidFill>
                <a:latin typeface="Calibri"/>
              </a:rPr>
              <a:t>	</a:t>
            </a:r>
            <a:r>
              <a:rPr b="0" lang="en-IN" sz="2800" spc="-1" strike="noStrike">
                <a:solidFill>
                  <a:srgbClr val="7030a0"/>
                </a:solidFill>
                <a:latin typeface="Calibri"/>
              </a:rPr>
              <a:t>soft-max function because the problem was multi-label </a:t>
            </a:r>
            <a:r>
              <a:rPr b="0" lang="en-IN" sz="2800" spc="-1" strike="noStrike">
                <a:solidFill>
                  <a:srgbClr val="7030a0"/>
                </a:solidFill>
                <a:latin typeface="Calibri"/>
              </a:rPr>
              <a:t>	</a:t>
            </a:r>
            <a:r>
              <a:rPr b="0" lang="en-IN" sz="2800" spc="-1" strike="noStrike">
                <a:solidFill>
                  <a:srgbClr val="7030a0"/>
                </a:solidFill>
                <a:latin typeface="Calibri"/>
              </a:rPr>
              <a:t>	</a:t>
            </a:r>
            <a:r>
              <a:rPr b="0" lang="en-IN" sz="2800" spc="-1" strike="noStrike">
                <a:solidFill>
                  <a:srgbClr val="7030a0"/>
                </a:solidFill>
                <a:latin typeface="Calibri"/>
              </a:rPr>
              <a:t>classification which further improved final results</a:t>
            </a:r>
            <a:r>
              <a:rPr b="0" lang="en-IN" sz="2800" spc="-1" strike="noStrike">
                <a:solidFill>
                  <a:srgbClr val="ff0000"/>
                </a:solidFill>
                <a:latin typeface="Calibri"/>
              </a:rPr>
              <a:t>.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175320" y="2479680"/>
            <a:ext cx="14036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4"/>
          <p:cNvSpPr/>
          <p:nvPr/>
        </p:nvSpPr>
        <p:spPr>
          <a:xfrm>
            <a:off x="415800" y="5709600"/>
            <a:ext cx="8617320" cy="4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5"/>
          <p:cNvSpPr/>
          <p:nvPr/>
        </p:nvSpPr>
        <p:spPr>
          <a:xfrm>
            <a:off x="0" y="0"/>
            <a:ext cx="1329840" cy="685764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L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A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S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S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I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F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I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A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I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O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N</a:t>
            </a:r>
            <a:endParaRPr b="0" lang="en-IN" sz="2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2733840" y="249480"/>
            <a:ext cx="6834600" cy="7477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800" spc="-1" strike="noStrike">
                <a:solidFill>
                  <a:srgbClr val="ffffff"/>
                </a:solidFill>
                <a:latin typeface="Calibri"/>
              </a:rPr>
              <a:t>Model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378720" y="1791720"/>
            <a:ext cx="1013184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3"/>
          <p:cNvSpPr/>
          <p:nvPr/>
        </p:nvSpPr>
        <p:spPr>
          <a:xfrm>
            <a:off x="175320" y="2479680"/>
            <a:ext cx="14036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4"/>
          <p:cNvSpPr/>
          <p:nvPr/>
        </p:nvSpPr>
        <p:spPr>
          <a:xfrm>
            <a:off x="415800" y="5709600"/>
            <a:ext cx="8617320" cy="4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5"/>
          <p:cNvSpPr/>
          <p:nvPr/>
        </p:nvSpPr>
        <p:spPr>
          <a:xfrm>
            <a:off x="0" y="0"/>
            <a:ext cx="1329840" cy="685764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L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A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S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S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I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F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I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A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I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O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N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07" name="Picture 5" descr=""/>
          <p:cNvPicPr/>
          <p:nvPr/>
        </p:nvPicPr>
        <p:blipFill>
          <a:blip r:embed="rId1"/>
          <a:stretch/>
        </p:blipFill>
        <p:spPr>
          <a:xfrm>
            <a:off x="1708560" y="1684440"/>
            <a:ext cx="10058040" cy="4028760"/>
          </a:xfrm>
          <a:prstGeom prst="rect">
            <a:avLst/>
          </a:prstGeom>
          <a:ln>
            <a:noFill/>
          </a:ln>
        </p:spPr>
      </p:pic>
      <p:sp>
        <p:nvSpPr>
          <p:cNvPr id="108" name="CustomShape 6"/>
          <p:cNvSpPr/>
          <p:nvPr/>
        </p:nvSpPr>
        <p:spPr>
          <a:xfrm>
            <a:off x="10824840" y="4008600"/>
            <a:ext cx="600120" cy="27684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404040"/>
                </a:solidFill>
                <a:latin typeface="Calibri"/>
              </a:rPr>
              <a:t>20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2861640" y="3706200"/>
            <a:ext cx="239760" cy="240552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8"/>
          <p:cNvSpPr/>
          <p:nvPr/>
        </p:nvSpPr>
        <p:spPr>
          <a:xfrm>
            <a:off x="4063320" y="3699000"/>
            <a:ext cx="257760" cy="240552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9"/>
          <p:cNvSpPr/>
          <p:nvPr/>
        </p:nvSpPr>
        <p:spPr>
          <a:xfrm>
            <a:off x="5448960" y="3699000"/>
            <a:ext cx="255240" cy="240552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10"/>
          <p:cNvSpPr/>
          <p:nvPr/>
        </p:nvSpPr>
        <p:spPr>
          <a:xfrm>
            <a:off x="1917000" y="6104880"/>
            <a:ext cx="1679400" cy="75276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404040"/>
                </a:solidFill>
                <a:latin typeface="Calibri"/>
              </a:rPr>
              <a:t>Batch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404040"/>
                </a:solidFill>
                <a:latin typeface="Calibri"/>
              </a:rPr>
              <a:t>Normalization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3" name="CustomShape 11"/>
          <p:cNvSpPr/>
          <p:nvPr/>
        </p:nvSpPr>
        <p:spPr>
          <a:xfrm>
            <a:off x="3651840" y="6104160"/>
            <a:ext cx="1679400" cy="75276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404040"/>
                </a:solidFill>
                <a:latin typeface="Calibri"/>
              </a:rPr>
              <a:t>Batch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404040"/>
                </a:solidFill>
                <a:latin typeface="Calibri"/>
              </a:rPr>
              <a:t>Normalization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5387040" y="6089400"/>
            <a:ext cx="1679400" cy="75276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404040"/>
                </a:solidFill>
                <a:latin typeface="Calibri"/>
              </a:rPr>
              <a:t>Batch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404040"/>
                </a:solidFill>
                <a:latin typeface="Calibri"/>
              </a:rPr>
              <a:t>Normalization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5" name="CustomShape 13"/>
          <p:cNvSpPr/>
          <p:nvPr/>
        </p:nvSpPr>
        <p:spPr>
          <a:xfrm>
            <a:off x="6866640" y="3699000"/>
            <a:ext cx="239760" cy="240552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14"/>
          <p:cNvSpPr/>
          <p:nvPr/>
        </p:nvSpPr>
        <p:spPr>
          <a:xfrm>
            <a:off x="8233920" y="3683520"/>
            <a:ext cx="239760" cy="240552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15"/>
          <p:cNvSpPr/>
          <p:nvPr/>
        </p:nvSpPr>
        <p:spPr>
          <a:xfrm>
            <a:off x="7107120" y="6089400"/>
            <a:ext cx="1679400" cy="75276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404040"/>
                </a:solidFill>
                <a:latin typeface="Calibri"/>
              </a:rPr>
              <a:t>Batch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404040"/>
                </a:solidFill>
                <a:latin typeface="Calibri"/>
              </a:rPr>
              <a:t>Normalization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8" name="CustomShape 16"/>
          <p:cNvSpPr/>
          <p:nvPr/>
        </p:nvSpPr>
        <p:spPr>
          <a:xfrm flipV="1">
            <a:off x="9929160" y="1994400"/>
            <a:ext cx="459000" cy="14526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7"/>
          <p:cNvSpPr/>
          <p:nvPr/>
        </p:nvSpPr>
        <p:spPr>
          <a:xfrm flipV="1">
            <a:off x="10537560" y="2000160"/>
            <a:ext cx="459000" cy="14526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8"/>
          <p:cNvSpPr/>
          <p:nvPr/>
        </p:nvSpPr>
        <p:spPr>
          <a:xfrm>
            <a:off x="9731160" y="1233720"/>
            <a:ext cx="1679400" cy="75276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404040"/>
                </a:solidFill>
                <a:latin typeface="Calibri"/>
              </a:rPr>
              <a:t>Dropout (0.2)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1" name="CustomShape 19"/>
          <p:cNvSpPr/>
          <p:nvPr/>
        </p:nvSpPr>
        <p:spPr>
          <a:xfrm>
            <a:off x="9486000" y="3536280"/>
            <a:ext cx="239760" cy="240552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20"/>
          <p:cNvSpPr/>
          <p:nvPr/>
        </p:nvSpPr>
        <p:spPr>
          <a:xfrm>
            <a:off x="9225720" y="5948640"/>
            <a:ext cx="2541240" cy="893520"/>
          </a:xfrm>
          <a:prstGeom prst="roundRect">
            <a:avLst>
              <a:gd name="adj" fmla="val 16667"/>
            </a:avLst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4000" spc="-1" strike="noStrike">
                <a:solidFill>
                  <a:srgbClr val="ffffff"/>
                </a:solidFill>
                <a:latin typeface="Calibri"/>
              </a:rPr>
              <a:t>SPP-Layer</a:t>
            </a:r>
            <a:endParaRPr b="0" lang="en-IN" sz="40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2733840" y="249480"/>
            <a:ext cx="6834600" cy="7812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800" spc="-1" strike="noStrike">
                <a:solidFill>
                  <a:srgbClr val="ffffff"/>
                </a:solidFill>
                <a:latin typeface="Calibri"/>
              </a:rPr>
              <a:t>SPP Layer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1653480" y="1717920"/>
            <a:ext cx="1013184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3"/>
          <p:cNvSpPr/>
          <p:nvPr/>
        </p:nvSpPr>
        <p:spPr>
          <a:xfrm>
            <a:off x="175320" y="2479680"/>
            <a:ext cx="14036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4"/>
          <p:cNvSpPr/>
          <p:nvPr/>
        </p:nvSpPr>
        <p:spPr>
          <a:xfrm>
            <a:off x="415800" y="5709600"/>
            <a:ext cx="8617320" cy="4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5"/>
          <p:cNvSpPr/>
          <p:nvPr/>
        </p:nvSpPr>
        <p:spPr>
          <a:xfrm>
            <a:off x="0" y="0"/>
            <a:ext cx="1329840" cy="685764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L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A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S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S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I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F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I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A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I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O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N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28" name="CustomShape 6"/>
          <p:cNvSpPr/>
          <p:nvPr/>
        </p:nvSpPr>
        <p:spPr>
          <a:xfrm>
            <a:off x="1496160" y="1717920"/>
            <a:ext cx="4368600" cy="594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For the pyramid level of nxn and feature maps axa, pooling level is implemented using sliding window pooling where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        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Window size = ceil(a/n) 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        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Stride = floor(a/n)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We implemented multi-level pooling of 1x1,2x2,4x4,6x6 sizes which were concatenated and fed to fully connected layers. 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29" name="Picture 6" descr=""/>
          <p:cNvPicPr/>
          <p:nvPr/>
        </p:nvPicPr>
        <p:blipFill>
          <a:blip r:embed="rId1"/>
          <a:stretch/>
        </p:blipFill>
        <p:spPr>
          <a:xfrm>
            <a:off x="6123600" y="1477800"/>
            <a:ext cx="5578560" cy="525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2909520" y="249480"/>
            <a:ext cx="6658920" cy="62748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800" spc="-1" strike="noStrike">
                <a:solidFill>
                  <a:srgbClr val="ffffff"/>
                </a:solidFill>
                <a:latin typeface="Calibri"/>
              </a:rPr>
              <a:t>Results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1653480" y="1717920"/>
            <a:ext cx="1013184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3"/>
          <p:cNvSpPr/>
          <p:nvPr/>
        </p:nvSpPr>
        <p:spPr>
          <a:xfrm>
            <a:off x="175320" y="2479680"/>
            <a:ext cx="14036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4"/>
          <p:cNvSpPr/>
          <p:nvPr/>
        </p:nvSpPr>
        <p:spPr>
          <a:xfrm>
            <a:off x="415800" y="5709600"/>
            <a:ext cx="8617320" cy="4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5"/>
          <p:cNvSpPr/>
          <p:nvPr/>
        </p:nvSpPr>
        <p:spPr>
          <a:xfrm>
            <a:off x="0" y="0"/>
            <a:ext cx="1329840" cy="685764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L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A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S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S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I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F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I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A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I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O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N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35" name="CustomShape 6"/>
          <p:cNvSpPr/>
          <p:nvPr/>
        </p:nvSpPr>
        <p:spPr>
          <a:xfrm>
            <a:off x="1528560" y="1564200"/>
            <a:ext cx="1038132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We used SGD optimizer with learning rate 0.01 and decay factor 1e-6 and momentum 0.9.</a:t>
            </a:r>
            <a:endParaRPr b="0" lang="en-IN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No of epochs = 1000 and used early stopping to prevent overfitting.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136" name="Table 7"/>
          <p:cNvGraphicFramePr/>
          <p:nvPr/>
        </p:nvGraphicFramePr>
        <p:xfrm>
          <a:off x="2175120" y="2764440"/>
          <a:ext cx="8127720" cy="2224800"/>
        </p:xfrm>
        <a:graphic>
          <a:graphicData uri="http://schemas.openxmlformats.org/drawingml/2006/table">
            <a:tbl>
              <a:tblPr/>
              <a:tblGrid>
                <a:gridCol w="2709000"/>
                <a:gridCol w="2709000"/>
                <a:gridCol w="2709720"/>
              </a:tblGrid>
              <a:tr h="64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b="0" lang="en-IN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          </a:t>
                      </a:r>
                      <a:r>
                        <a:rPr b="1" lang="en-IN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Model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Train Accuracy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Test Accuracy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</a:tr>
              <a:tr h="64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endParaRPr b="0" lang="en-IN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No-spp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55.50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41.50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4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1x1 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pool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48.55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43.15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64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1x1, 2x2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pool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55.48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42.51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4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    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1x1,2x2,4x4 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pool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50.48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38.48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</a:tr>
              <a:tr h="64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 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1x1,2x2,4x4,6x6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          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pool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75.13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37.00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2770920" y="249480"/>
            <a:ext cx="6797520" cy="69228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800" spc="-1" strike="noStrike">
                <a:solidFill>
                  <a:srgbClr val="ffffff"/>
                </a:solidFill>
                <a:latin typeface="Calibri"/>
              </a:rPr>
              <a:t>Results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1653480" y="1717920"/>
            <a:ext cx="1013184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3"/>
          <p:cNvSpPr/>
          <p:nvPr/>
        </p:nvSpPr>
        <p:spPr>
          <a:xfrm>
            <a:off x="175320" y="2479680"/>
            <a:ext cx="14036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4"/>
          <p:cNvSpPr/>
          <p:nvPr/>
        </p:nvSpPr>
        <p:spPr>
          <a:xfrm>
            <a:off x="415800" y="5709600"/>
            <a:ext cx="8617320" cy="4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5"/>
          <p:cNvSpPr/>
          <p:nvPr/>
        </p:nvSpPr>
        <p:spPr>
          <a:xfrm>
            <a:off x="0" y="0"/>
            <a:ext cx="1329840" cy="685764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L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A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S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S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I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F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I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C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A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T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I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O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</a:rPr>
              <a:t>N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42" name="Picture 3" descr=""/>
          <p:cNvPicPr/>
          <p:nvPr/>
        </p:nvPicPr>
        <p:blipFill>
          <a:blip r:embed="rId1"/>
          <a:stretch/>
        </p:blipFill>
        <p:spPr>
          <a:xfrm>
            <a:off x="1825560" y="1018440"/>
            <a:ext cx="9959760" cy="2629440"/>
          </a:xfrm>
          <a:prstGeom prst="rect">
            <a:avLst/>
          </a:prstGeom>
          <a:ln>
            <a:noFill/>
          </a:ln>
        </p:spPr>
      </p:pic>
      <p:pic>
        <p:nvPicPr>
          <p:cNvPr id="143" name="Picture 5" descr=""/>
          <p:cNvPicPr/>
          <p:nvPr/>
        </p:nvPicPr>
        <p:blipFill>
          <a:blip r:embed="rId2"/>
          <a:stretch/>
        </p:blipFill>
        <p:spPr>
          <a:xfrm>
            <a:off x="2031840" y="4001760"/>
            <a:ext cx="2459160" cy="2607840"/>
          </a:xfrm>
          <a:prstGeom prst="rect">
            <a:avLst/>
          </a:prstGeom>
          <a:ln>
            <a:noFill/>
          </a:ln>
        </p:spPr>
      </p:pic>
      <p:pic>
        <p:nvPicPr>
          <p:cNvPr id="144" name="Picture 6" descr=""/>
          <p:cNvPicPr/>
          <p:nvPr/>
        </p:nvPicPr>
        <p:blipFill>
          <a:blip r:embed="rId3"/>
          <a:stretch/>
        </p:blipFill>
        <p:spPr>
          <a:xfrm>
            <a:off x="7463160" y="4003200"/>
            <a:ext cx="2467800" cy="2604240"/>
          </a:xfrm>
          <a:prstGeom prst="rect">
            <a:avLst/>
          </a:prstGeom>
          <a:ln>
            <a:noFill/>
          </a:ln>
        </p:spPr>
      </p:pic>
      <p:sp>
        <p:nvSpPr>
          <p:cNvPr id="145" name="CustomShape 6"/>
          <p:cNvSpPr/>
          <p:nvPr/>
        </p:nvSpPr>
        <p:spPr>
          <a:xfrm>
            <a:off x="4491720" y="4859280"/>
            <a:ext cx="25369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Correct Classification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of Boat as Boat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6" name="CustomShape 7"/>
          <p:cNvSpPr/>
          <p:nvPr/>
        </p:nvSpPr>
        <p:spPr>
          <a:xfrm>
            <a:off x="9931320" y="4859280"/>
            <a:ext cx="23180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Incorrect Classification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Of Dog as Airplane</a:t>
            </a:r>
            <a:endParaRPr b="0" lang="en-IN" sz="1800" spc="-1" strike="noStrike"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1086</TotalTime>
  <Application>LibreOffice/6.0.7.3$Linux_X86_64 LibreOffice_project/00m0$Build-3</Application>
  <Words>1127</Words>
  <Paragraphs>365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2020-05-06T23:34:57Z</dcterms:created>
  <dc:creator>HP</dc:creator>
  <dc:description/>
  <dc:language>en-IN</dc:language>
  <cp:lastModifiedBy/>
  <dcterms:modified xsi:type="dcterms:W3CDTF">2020-05-25T20:20:11Z</dcterms:modified>
  <cp:revision>67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19</vt:i4>
  </property>
</Properties>
</file>